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4E6A4-0787-48C4-B594-F2AB07D2453A}" type="datetimeFigureOut">
              <a:rPr lang="it-IT" smtClean="0"/>
              <a:t>02/05/2018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FBE4-8FB7-48D8-A8A7-6FA14D631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0160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4E6A4-0787-48C4-B594-F2AB07D2453A}" type="datetimeFigureOut">
              <a:rPr lang="it-IT" smtClean="0"/>
              <a:t>02/05/2018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FBE4-8FB7-48D8-A8A7-6FA14D631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6637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4E6A4-0787-48C4-B594-F2AB07D2453A}" type="datetimeFigureOut">
              <a:rPr lang="it-IT" smtClean="0"/>
              <a:t>02/05/2018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FBE4-8FB7-48D8-A8A7-6FA14D631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4941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4E6A4-0787-48C4-B594-F2AB07D2453A}" type="datetimeFigureOut">
              <a:rPr lang="it-IT" smtClean="0"/>
              <a:t>02/05/2018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FBE4-8FB7-48D8-A8A7-6FA14D631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9503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4E6A4-0787-48C4-B594-F2AB07D2453A}" type="datetimeFigureOut">
              <a:rPr lang="it-IT" smtClean="0"/>
              <a:t>02/05/2018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FBE4-8FB7-48D8-A8A7-6FA14D631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7490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4E6A4-0787-48C4-B594-F2AB07D2453A}" type="datetimeFigureOut">
              <a:rPr lang="it-IT" smtClean="0"/>
              <a:t>02/05/2018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FBE4-8FB7-48D8-A8A7-6FA14D631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9073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4E6A4-0787-48C4-B594-F2AB07D2453A}" type="datetimeFigureOut">
              <a:rPr lang="it-IT" smtClean="0"/>
              <a:t>02/05/2018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FBE4-8FB7-48D8-A8A7-6FA14D631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2497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4E6A4-0787-48C4-B594-F2AB07D2453A}" type="datetimeFigureOut">
              <a:rPr lang="it-IT" smtClean="0"/>
              <a:t>02/05/2018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FBE4-8FB7-48D8-A8A7-6FA14D631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2159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4E6A4-0787-48C4-B594-F2AB07D2453A}" type="datetimeFigureOut">
              <a:rPr lang="it-IT" smtClean="0"/>
              <a:t>02/05/2018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FBE4-8FB7-48D8-A8A7-6FA14D631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7110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4E6A4-0787-48C4-B594-F2AB07D2453A}" type="datetimeFigureOut">
              <a:rPr lang="it-IT" smtClean="0"/>
              <a:t>02/05/2018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FBE4-8FB7-48D8-A8A7-6FA14D631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0165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4E6A4-0787-48C4-B594-F2AB07D2453A}" type="datetimeFigureOut">
              <a:rPr lang="it-IT" smtClean="0"/>
              <a:t>02/05/2018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FBE4-8FB7-48D8-A8A7-6FA14D631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3360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4E6A4-0787-48C4-B594-F2AB07D2453A}" type="datetimeFigureOut">
              <a:rPr lang="it-IT" smtClean="0"/>
              <a:t>02/05/2018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1FBE4-8FB7-48D8-A8A7-6FA14D631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7985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15413" y="260649"/>
            <a:ext cx="10363200" cy="576064"/>
          </a:xfrm>
        </p:spPr>
        <p:txBody>
          <a:bodyPr/>
          <a:lstStyle/>
          <a:p>
            <a:r>
              <a:rPr lang="it-IT" sz="2800" b="1" dirty="0" smtClean="0"/>
              <a:t>Quante sono le «materie trasversali»?</a:t>
            </a:r>
            <a:endParaRPr lang="it-IT" sz="28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15413" y="980728"/>
            <a:ext cx="10753195" cy="5472608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it-IT" sz="4400" i="1" dirty="0">
                <a:solidFill>
                  <a:schemeClr val="tx1"/>
                </a:solidFill>
              </a:rPr>
              <a:t>a)</a:t>
            </a:r>
            <a:r>
              <a:rPr lang="it-IT" sz="4400" dirty="0">
                <a:solidFill>
                  <a:schemeClr val="tx1"/>
                </a:solidFill>
              </a:rPr>
              <a:t> politica estera e rapporti internazionali dello Stato; rapporti dello Stato con l'Unione europea; diritto di asilo e condizione giuridica dei cittadini di Stati non appartenenti all'Unione europea;</a:t>
            </a:r>
          </a:p>
          <a:p>
            <a:pPr algn="l"/>
            <a:r>
              <a:rPr lang="it-IT" sz="4400" i="1" dirty="0">
                <a:solidFill>
                  <a:schemeClr val="tx1"/>
                </a:solidFill>
              </a:rPr>
              <a:t>b)</a:t>
            </a:r>
            <a:r>
              <a:rPr lang="it-IT" sz="4400" dirty="0">
                <a:solidFill>
                  <a:schemeClr val="tx1"/>
                </a:solidFill>
              </a:rPr>
              <a:t> </a:t>
            </a:r>
            <a:r>
              <a:rPr lang="it-IT" sz="4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immigrazione</a:t>
            </a:r>
            <a:r>
              <a:rPr lang="it-IT" sz="4400" dirty="0">
                <a:solidFill>
                  <a:schemeClr val="tx1"/>
                </a:solidFill>
              </a:rPr>
              <a:t>;</a:t>
            </a:r>
          </a:p>
          <a:p>
            <a:pPr algn="l"/>
            <a:r>
              <a:rPr lang="it-IT" sz="4400" i="1" dirty="0">
                <a:solidFill>
                  <a:schemeClr val="tx1"/>
                </a:solidFill>
              </a:rPr>
              <a:t>c)</a:t>
            </a:r>
            <a:r>
              <a:rPr lang="it-IT" sz="4400" dirty="0">
                <a:solidFill>
                  <a:schemeClr val="tx1"/>
                </a:solidFill>
              </a:rPr>
              <a:t> </a:t>
            </a:r>
            <a:r>
              <a:rPr lang="it-IT" sz="4400" u="sng" dirty="0">
                <a:solidFill>
                  <a:schemeClr val="tx1"/>
                </a:solidFill>
              </a:rPr>
              <a:t>rapporti tra la Repubblica e le confessioni religiose</a:t>
            </a:r>
            <a:r>
              <a:rPr lang="it-IT" sz="4400" dirty="0">
                <a:solidFill>
                  <a:schemeClr val="tx1"/>
                </a:solidFill>
              </a:rPr>
              <a:t>;</a:t>
            </a:r>
          </a:p>
          <a:p>
            <a:pPr algn="l"/>
            <a:r>
              <a:rPr lang="it-IT" sz="4400" i="1" dirty="0">
                <a:solidFill>
                  <a:schemeClr val="tx1"/>
                </a:solidFill>
              </a:rPr>
              <a:t>d)</a:t>
            </a:r>
            <a:r>
              <a:rPr lang="it-IT" sz="4400" dirty="0">
                <a:solidFill>
                  <a:schemeClr val="tx1"/>
                </a:solidFill>
              </a:rPr>
              <a:t> difesa e Forze armate; sicurezza dello Stato; armi, munizioni ed esplosivi;</a:t>
            </a:r>
          </a:p>
          <a:p>
            <a:pPr algn="l"/>
            <a:r>
              <a:rPr lang="it-IT" sz="4400" i="1" dirty="0">
                <a:solidFill>
                  <a:schemeClr val="tx1"/>
                </a:solidFill>
              </a:rPr>
              <a:t>e)</a:t>
            </a:r>
            <a:r>
              <a:rPr lang="it-IT" sz="4400" dirty="0">
                <a:solidFill>
                  <a:schemeClr val="tx1"/>
                </a:solidFill>
              </a:rPr>
              <a:t> moneta, tutela del risparmio e mercati finanziari</a:t>
            </a:r>
            <a:r>
              <a:rPr lang="it-IT" sz="4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tutela della concorrenza</a:t>
            </a:r>
            <a:r>
              <a:rPr lang="it-IT" sz="4400" dirty="0">
                <a:solidFill>
                  <a:schemeClr val="tx1"/>
                </a:solidFill>
              </a:rPr>
              <a:t>; sistema valutario; </a:t>
            </a:r>
            <a:r>
              <a:rPr lang="it-IT" sz="4400" dirty="0" smtClean="0">
                <a:solidFill>
                  <a:schemeClr val="tx1"/>
                </a:solidFill>
              </a:rPr>
              <a:t>sistema tributario </a:t>
            </a:r>
            <a:r>
              <a:rPr lang="it-IT" sz="4400" dirty="0">
                <a:solidFill>
                  <a:schemeClr val="tx1"/>
                </a:solidFill>
              </a:rPr>
              <a:t>e contabile dello Stato; </a:t>
            </a:r>
            <a:r>
              <a:rPr lang="it-IT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armonizzazione dei bilanci </a:t>
            </a:r>
            <a:r>
              <a:rPr lang="it-IT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pubblici</a:t>
            </a:r>
            <a:r>
              <a:rPr lang="it-IT" sz="4400" dirty="0" smtClean="0"/>
              <a:t>; perequazione </a:t>
            </a:r>
            <a:r>
              <a:rPr lang="it-IT" sz="4400" dirty="0">
                <a:solidFill>
                  <a:schemeClr val="tx1"/>
                </a:solidFill>
              </a:rPr>
              <a:t>delle risorse finanziarie;</a:t>
            </a:r>
          </a:p>
          <a:p>
            <a:pPr algn="l"/>
            <a:r>
              <a:rPr lang="it-IT" sz="4400" i="1" dirty="0">
                <a:solidFill>
                  <a:schemeClr val="tx1"/>
                </a:solidFill>
              </a:rPr>
              <a:t>f)</a:t>
            </a:r>
            <a:r>
              <a:rPr lang="it-IT" sz="4400" dirty="0">
                <a:solidFill>
                  <a:schemeClr val="tx1"/>
                </a:solidFill>
              </a:rPr>
              <a:t> organi dello Stato e relative leggi elettorali; referendum statali; elezione del Parlamento europeo;</a:t>
            </a:r>
          </a:p>
          <a:p>
            <a:pPr algn="l"/>
            <a:r>
              <a:rPr lang="it-IT" sz="4400" i="1" dirty="0">
                <a:solidFill>
                  <a:schemeClr val="tx1"/>
                </a:solidFill>
              </a:rPr>
              <a:t>g)</a:t>
            </a:r>
            <a:r>
              <a:rPr lang="it-IT" sz="4400" dirty="0">
                <a:solidFill>
                  <a:schemeClr val="tx1"/>
                </a:solidFill>
              </a:rPr>
              <a:t> ordinamento e organizzazione amministrativa dello Stato e degli enti pubblici nazionali;</a:t>
            </a:r>
          </a:p>
          <a:p>
            <a:pPr algn="l"/>
            <a:r>
              <a:rPr lang="it-IT" sz="4400" i="1" dirty="0">
                <a:solidFill>
                  <a:schemeClr val="tx1"/>
                </a:solidFill>
              </a:rPr>
              <a:t>h)</a:t>
            </a:r>
            <a:r>
              <a:rPr lang="it-IT" sz="4400" dirty="0">
                <a:solidFill>
                  <a:schemeClr val="tx1"/>
                </a:solidFill>
              </a:rPr>
              <a:t> </a:t>
            </a:r>
            <a:r>
              <a:rPr lang="it-IT" sz="4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ordine pubblico e sicurezza</a:t>
            </a:r>
            <a:r>
              <a:rPr lang="it-IT" sz="4400" dirty="0">
                <a:solidFill>
                  <a:schemeClr val="tx1"/>
                </a:solidFill>
              </a:rPr>
              <a:t>, ad esclusione della polizia amministrativa locale;</a:t>
            </a:r>
          </a:p>
          <a:p>
            <a:pPr algn="l"/>
            <a:r>
              <a:rPr lang="it-IT" sz="4400" i="1" dirty="0">
                <a:solidFill>
                  <a:schemeClr val="tx1"/>
                </a:solidFill>
              </a:rPr>
              <a:t>i)</a:t>
            </a:r>
            <a:r>
              <a:rPr lang="it-IT" sz="4400" dirty="0">
                <a:solidFill>
                  <a:schemeClr val="tx1"/>
                </a:solidFill>
              </a:rPr>
              <a:t> cittadinanza, stato civile e anagrafi;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5056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15413" y="260649"/>
            <a:ext cx="10363200" cy="576064"/>
          </a:xfrm>
        </p:spPr>
        <p:txBody>
          <a:bodyPr/>
          <a:lstStyle/>
          <a:p>
            <a:r>
              <a:rPr lang="it-IT" sz="2800" b="1" dirty="0" smtClean="0"/>
              <a:t>Quante sono le «materie trasversali»?</a:t>
            </a:r>
            <a:endParaRPr lang="it-IT" sz="28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15413" y="980728"/>
            <a:ext cx="10753195" cy="5472608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it-IT" sz="4400" i="1" dirty="0"/>
              <a:t>l)</a:t>
            </a:r>
            <a:r>
              <a:rPr lang="it-IT" sz="4400" dirty="0"/>
              <a:t> giurisdizione e norme processuali; </a:t>
            </a:r>
            <a:r>
              <a:rPr lang="it-IT" sz="4400" u="sng" dirty="0"/>
              <a:t>ordinamento civile </a:t>
            </a:r>
            <a:r>
              <a:rPr lang="it-IT" sz="4400" dirty="0"/>
              <a:t>e penale; giustizia amministrativa;</a:t>
            </a:r>
          </a:p>
          <a:p>
            <a:pPr algn="l"/>
            <a:r>
              <a:rPr lang="it-IT" sz="4400" i="1" dirty="0"/>
              <a:t>m)</a:t>
            </a:r>
            <a:r>
              <a:rPr lang="it-IT" sz="4400" dirty="0"/>
              <a:t> </a:t>
            </a:r>
            <a:r>
              <a:rPr lang="it-IT" sz="4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determinazione dei livelli essenziali </a:t>
            </a:r>
            <a:r>
              <a:rPr lang="it-IT" sz="4400" dirty="0"/>
              <a:t>delle prestazioni concernenti i diritti civili e sociali che devono essere garantiti su tutto il territorio nazionale;</a:t>
            </a:r>
          </a:p>
          <a:p>
            <a:pPr algn="l"/>
            <a:r>
              <a:rPr lang="it-IT" sz="4400" i="1" dirty="0"/>
              <a:t>n)</a:t>
            </a:r>
            <a:r>
              <a:rPr lang="it-IT" sz="4400" u="sng" dirty="0"/>
              <a:t> norme generali sull'istruzione</a:t>
            </a:r>
            <a:r>
              <a:rPr lang="it-IT" sz="4400" dirty="0"/>
              <a:t>;</a:t>
            </a:r>
          </a:p>
          <a:p>
            <a:pPr algn="l"/>
            <a:r>
              <a:rPr lang="it-IT" sz="4400" i="1" dirty="0"/>
              <a:t>o)</a:t>
            </a:r>
            <a:r>
              <a:rPr lang="it-IT" sz="4400" dirty="0"/>
              <a:t> </a:t>
            </a:r>
            <a:r>
              <a:rPr lang="it-IT" sz="4400" u="sng" dirty="0"/>
              <a:t>previdenza sociale</a:t>
            </a:r>
            <a:r>
              <a:rPr lang="it-IT" sz="4400" dirty="0"/>
              <a:t>;</a:t>
            </a:r>
          </a:p>
          <a:p>
            <a:pPr algn="l"/>
            <a:r>
              <a:rPr lang="it-IT" sz="4400" i="1" dirty="0"/>
              <a:t>p)</a:t>
            </a:r>
            <a:r>
              <a:rPr lang="it-IT" sz="4400" dirty="0"/>
              <a:t> legislazione elettorale, organi di governo e funzioni fondamentali di Comuni, Province e Città metropolitane;</a:t>
            </a:r>
          </a:p>
          <a:p>
            <a:pPr algn="l"/>
            <a:r>
              <a:rPr lang="it-IT" sz="4400" i="1" dirty="0"/>
              <a:t>q)</a:t>
            </a:r>
            <a:r>
              <a:rPr lang="it-IT" sz="4400" dirty="0"/>
              <a:t> dogane, protezione dei confini nazionali e profilassi internazionale;</a:t>
            </a:r>
          </a:p>
          <a:p>
            <a:pPr algn="l"/>
            <a:r>
              <a:rPr lang="it-IT" sz="4400" i="1" dirty="0"/>
              <a:t>r)</a:t>
            </a:r>
            <a:r>
              <a:rPr lang="it-IT" sz="4400" dirty="0"/>
              <a:t> pesi, misure e determinazione del tempo; </a:t>
            </a:r>
            <a:r>
              <a:rPr lang="it-IT" sz="4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coordinamento informativo statistico e informatico dei dati dell'amministrazione statale, regionale e locale</a:t>
            </a:r>
            <a:r>
              <a:rPr lang="it-IT" sz="4400" dirty="0"/>
              <a:t>; opere dell'ingegno;</a:t>
            </a:r>
          </a:p>
          <a:p>
            <a:pPr algn="l"/>
            <a:r>
              <a:rPr lang="it-IT" sz="4400" i="1" dirty="0"/>
              <a:t>s)</a:t>
            </a:r>
            <a:r>
              <a:rPr lang="it-IT" sz="4400" dirty="0"/>
              <a:t> </a:t>
            </a:r>
            <a:r>
              <a:rPr lang="it-IT" sz="4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tutela dell'ambiente, dell'ecosistema e dei beni culturali</a:t>
            </a:r>
            <a:r>
              <a:rPr lang="it-IT" sz="4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866541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</Words>
  <Application>Microsoft Office PowerPoint</Application>
  <PresentationFormat>Widescreen</PresentationFormat>
  <Paragraphs>19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Quante sono le «materie trasversali»?</vt:lpstr>
      <vt:lpstr>Quante sono le «materie trasversali»?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Quante sono le «materie trasversali»?</dc:title>
  <dc:creator>roberto bin</dc:creator>
  <cp:lastModifiedBy>roberto bin</cp:lastModifiedBy>
  <cp:revision>2</cp:revision>
  <dcterms:created xsi:type="dcterms:W3CDTF">2018-05-02T15:47:51Z</dcterms:created>
  <dcterms:modified xsi:type="dcterms:W3CDTF">2018-05-02T15:49:16Z</dcterms:modified>
</cp:coreProperties>
</file>